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dirty="0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EC0DABF2-F9D7-8E43-B880-C48DC05794BE}" type="datetimeFigureOut">
              <a:rPr lang="en-US" smtClean="0"/>
              <a:t>11-11-18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3367361D-B54F-AB40-B3E7-F6A9A8F760A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Teaching the Concept of Digestion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Jason Atanasoff and Lesley Wright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8197" y="78899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757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#6: </a:t>
            </a:r>
            <a:r>
              <a:rPr lang="en-US" dirty="0" smtClean="0"/>
              <a:t>Presentation of Digestive Sequence</a:t>
            </a:r>
          </a:p>
          <a:p>
            <a:pPr lvl="1"/>
            <a:r>
              <a:rPr lang="en-US" b="1" dirty="0" smtClean="0"/>
              <a:t>In this lesson students will present their organ with respect to the digestive system</a:t>
            </a:r>
          </a:p>
          <a:p>
            <a:pPr lvl="1"/>
            <a:r>
              <a:rPr lang="en-US" b="1" dirty="0" smtClean="0"/>
              <a:t>Students will present in a multiple intelligence format to engage students</a:t>
            </a:r>
          </a:p>
          <a:p>
            <a:pPr lvl="1"/>
            <a:r>
              <a:rPr lang="en-US" b="1" dirty="0" smtClean="0"/>
              <a:t>Tennis ball pass</a:t>
            </a:r>
          </a:p>
          <a:p>
            <a:pPr lvl="1"/>
            <a:r>
              <a:rPr lang="en-US" b="1" dirty="0" smtClean="0"/>
              <a:t>Peer assessment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62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#6: </a:t>
            </a:r>
            <a:r>
              <a:rPr lang="en-US" dirty="0" smtClean="0"/>
              <a:t>Test</a:t>
            </a:r>
          </a:p>
          <a:p>
            <a:pPr lvl="1"/>
            <a:r>
              <a:rPr lang="en-US" b="1" dirty="0" smtClean="0"/>
              <a:t>The test will be a more detailed version of the labeling activity done in the first lesson</a:t>
            </a:r>
          </a:p>
          <a:p>
            <a:pPr lvl="1"/>
            <a:r>
              <a:rPr lang="en-US" b="1" dirty="0" smtClean="0"/>
              <a:t>Label organs, functions, what is digested there, and a problem associated with it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764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ienc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7300210" y="173208"/>
            <a:ext cx="1607098" cy="2040592"/>
          </a:xfrm>
          <a:prstGeom prst="rect">
            <a:avLst/>
          </a:prstGeom>
        </p:spPr>
      </p:pic>
      <p:pic>
        <p:nvPicPr>
          <p:cNvPr id="6" name="Picture 5" descr="science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219857" y="226343"/>
            <a:ext cx="1492799" cy="18954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i="1" dirty="0">
                <a:effectLst/>
              </a:rPr>
              <a:t>Overall:</a:t>
            </a:r>
            <a:endParaRPr lang="en-US" dirty="0">
              <a:effectLst/>
            </a:endParaRPr>
          </a:p>
          <a:p>
            <a:pPr lvl="1"/>
            <a:r>
              <a:rPr lang="en-US" dirty="0">
                <a:effectLst/>
              </a:rPr>
              <a:t>D3 – Demonstrate an understanding of chemical components of and energy in food, and the processes by which food is </a:t>
            </a:r>
            <a:r>
              <a:rPr lang="en-US" dirty="0" smtClean="0">
                <a:effectLst/>
              </a:rPr>
              <a:t>digested</a:t>
            </a:r>
            <a:endParaRPr lang="en-US" dirty="0">
              <a:effectLst/>
            </a:endParaRPr>
          </a:p>
          <a:p>
            <a:r>
              <a:rPr lang="en-US" i="1" dirty="0">
                <a:effectLst/>
              </a:rPr>
              <a:t>Specific:</a:t>
            </a:r>
            <a:endParaRPr lang="en-US" dirty="0">
              <a:effectLst/>
            </a:endParaRPr>
          </a:p>
          <a:p>
            <a:pPr lvl="1"/>
            <a:r>
              <a:rPr lang="en-US" dirty="0">
                <a:effectLst/>
              </a:rPr>
              <a:t>D3.1 – describe the basic chemical components of proteins, carbohydrates, fats, and lipids, and vitamins and minerals, and explain their functions in the body</a:t>
            </a:r>
          </a:p>
          <a:p>
            <a:pPr lvl="1"/>
            <a:r>
              <a:rPr lang="en-US" sz="2600" dirty="0">
                <a:effectLst/>
              </a:rPr>
              <a:t>D3.4 – describe the structure and function of the components of the digestive system with respect to physical and chemical digestion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873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Digestive system organs</a:t>
            </a:r>
          </a:p>
          <a:p>
            <a:r>
              <a:rPr lang="en-US" dirty="0" smtClean="0"/>
              <a:t>Physical vs. Chemical Digestion, and what is involved with that</a:t>
            </a:r>
          </a:p>
          <a:p>
            <a:r>
              <a:rPr lang="en-US" dirty="0" smtClean="0"/>
              <a:t>Interconnectedness of Organ Systems</a:t>
            </a:r>
          </a:p>
          <a:p>
            <a:r>
              <a:rPr lang="en-US" dirty="0" smtClean="0"/>
              <a:t>Digestive system as a continuous tube</a:t>
            </a:r>
          </a:p>
          <a:p>
            <a:endParaRPr lang="en-US" dirty="0"/>
          </a:p>
        </p:txBody>
      </p:sp>
      <p:pic>
        <p:nvPicPr>
          <p:cNvPr id="4" name="Picture 3" descr="12065669501260557625Anonymous_light_bulb.svg.m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5270485" y="149144"/>
            <a:ext cx="3480848" cy="349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14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Hands-on activities</a:t>
            </a:r>
          </a:p>
          <a:p>
            <a:r>
              <a:rPr lang="en-US" dirty="0" smtClean="0"/>
              <a:t>Multiple intelligences</a:t>
            </a:r>
          </a:p>
          <a:p>
            <a:r>
              <a:rPr lang="en-US" dirty="0" smtClean="0"/>
              <a:t>Demonstrations</a:t>
            </a:r>
          </a:p>
          <a:p>
            <a:r>
              <a:rPr lang="en-US" dirty="0" smtClean="0"/>
              <a:t>Group work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094" y="3012142"/>
            <a:ext cx="32512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70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Idea of where blood flows </a:t>
            </a:r>
            <a:r>
              <a:rPr lang="en-US" dirty="0" smtClean="0"/>
              <a:t>– students might not know how many blood vessels are </a:t>
            </a:r>
            <a:r>
              <a:rPr lang="en-US" dirty="0" smtClean="0"/>
              <a:t>centered </a:t>
            </a:r>
            <a:r>
              <a:rPr lang="en-US" dirty="0" smtClean="0"/>
              <a:t>about the digestive system</a:t>
            </a:r>
          </a:p>
          <a:p>
            <a:r>
              <a:rPr lang="en-US" u="sng" dirty="0" smtClean="0"/>
              <a:t>Concept of food being “inside” the body</a:t>
            </a:r>
            <a:r>
              <a:rPr lang="en-US" dirty="0" smtClean="0"/>
              <a:t> – Since the digestive system is a continuous tube, food never “enters” the body, it is only passing through</a:t>
            </a:r>
          </a:p>
          <a:p>
            <a:r>
              <a:rPr lang="en-US" u="sng" dirty="0" smtClean="0"/>
              <a:t>Interconnectedness</a:t>
            </a:r>
            <a:r>
              <a:rPr lang="en-US" dirty="0" smtClean="0"/>
              <a:t>– Students might not see how other organ systems work with the digestive system</a:t>
            </a:r>
            <a:endParaRPr lang="en-US" u="sng" dirty="0"/>
          </a:p>
        </p:txBody>
      </p:sp>
      <p:pic>
        <p:nvPicPr>
          <p:cNvPr id="4" name="Picture 3" descr="problem-sol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754" y="164063"/>
            <a:ext cx="2676246" cy="157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0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Solutions!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Idea of where blood flows</a:t>
            </a:r>
            <a:r>
              <a:rPr lang="en-US" dirty="0" smtClean="0"/>
              <a:t> – Have students incorporate this concept into their initial mind map in Lesson #1, have students colour or write in words where blood flows around the digestive system, use analogies to explain </a:t>
            </a:r>
          </a:p>
          <a:p>
            <a:r>
              <a:rPr lang="en-US" u="sng" dirty="0" smtClean="0"/>
              <a:t>Concept of food being “inside” the body</a:t>
            </a:r>
            <a:r>
              <a:rPr lang="en-US" dirty="0" smtClean="0"/>
              <a:t> – Explain using the doughnut analogy, and relate food being inside the digestive track like you hold a stick in your hand – it is not inside you, you are around it</a:t>
            </a:r>
            <a:endParaRPr lang="en-US" u="sng" dirty="0"/>
          </a:p>
        </p:txBody>
      </p:sp>
      <p:pic>
        <p:nvPicPr>
          <p:cNvPr id="4" name="Picture 3" descr="Solu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92" y="-67166"/>
            <a:ext cx="2813908" cy="211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5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Solutions!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Interconnectedness</a:t>
            </a:r>
            <a:r>
              <a:rPr lang="en-US" dirty="0" smtClean="0"/>
              <a:t> – using the ball and string activity will help to show students how each system relates to the other</a:t>
            </a:r>
            <a:endParaRPr lang="en-US" u="sng" dirty="0"/>
          </a:p>
        </p:txBody>
      </p:sp>
      <p:pic>
        <p:nvPicPr>
          <p:cNvPr id="4" name="Picture 3" descr="Solut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092" y="-67166"/>
            <a:ext cx="2813908" cy="211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820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proper safety equipment during physical vs. chemical digestion – safety glasses, no eating, no horseplay, </a:t>
            </a:r>
            <a:r>
              <a:rPr lang="en-US" dirty="0" smtClean="0"/>
              <a:t>etc.</a:t>
            </a:r>
            <a:endParaRPr lang="en-US" dirty="0" smtClean="0"/>
          </a:p>
          <a:p>
            <a:r>
              <a:rPr lang="en-US" dirty="0" smtClean="0"/>
              <a:t>Using general proper safety techniques in the classroom during all activities</a:t>
            </a:r>
            <a:endParaRPr lang="en-US" dirty="0"/>
          </a:p>
        </p:txBody>
      </p:sp>
      <p:pic>
        <p:nvPicPr>
          <p:cNvPr id="4" name="Picture 3" descr="safe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315" y="696773"/>
            <a:ext cx="1791310" cy="181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98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Healthy eating </a:t>
            </a:r>
            <a:r>
              <a:rPr lang="en-US" dirty="0" smtClean="0"/>
              <a:t>– relating the next lessons to crash diets, fad diets, and eating disorders</a:t>
            </a:r>
          </a:p>
          <a:p>
            <a:r>
              <a:rPr lang="en-US" i="1" dirty="0" smtClean="0"/>
              <a:t>Removing types of food for allergies and sensitivities</a:t>
            </a:r>
          </a:p>
          <a:p>
            <a:r>
              <a:rPr lang="en-US" i="1" dirty="0" smtClean="0"/>
              <a:t>Chemical additives in food </a:t>
            </a:r>
            <a:r>
              <a:rPr lang="en-US" dirty="0" smtClean="0"/>
              <a:t>– are they needed?  This can lead into a debate about the pros and cons of non-nutritive food additives </a:t>
            </a:r>
            <a:endParaRPr lang="en-US" dirty="0"/>
          </a:p>
        </p:txBody>
      </p:sp>
      <p:pic>
        <p:nvPicPr>
          <p:cNvPr id="4" name="Picture 3" descr="food_group_imag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211" y="0"/>
            <a:ext cx="4178131" cy="278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56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br>
              <a:rPr lang="en-US" dirty="0" smtClean="0"/>
            </a:b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cells require energy; Energy to the cells must come from the food we eat</a:t>
            </a:r>
          </a:p>
          <a:p>
            <a:r>
              <a:rPr lang="en-US" dirty="0" smtClean="0"/>
              <a:t>Energy from food is converted into ATP, which is a useable energy source for cells</a:t>
            </a:r>
          </a:p>
          <a:p>
            <a:r>
              <a:rPr lang="en-US" dirty="0" smtClean="0"/>
              <a:t>The digestive system works by several organs working together to break down food</a:t>
            </a:r>
          </a:p>
          <a:p>
            <a:r>
              <a:rPr lang="en-US" dirty="0" smtClean="0"/>
              <a:t>Each type of food we eat has different nutritional values</a:t>
            </a:r>
            <a:endParaRPr lang="en-US" dirty="0"/>
          </a:p>
        </p:txBody>
      </p:sp>
      <p:pic>
        <p:nvPicPr>
          <p:cNvPr id="4" name="Picture 3" descr="digestive-system-23974146-s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712" y="0"/>
            <a:ext cx="2888288" cy="21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33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#1 – Assessment AS learning – students will self assess their background knowledge of the digestive system by highlighting and circling</a:t>
            </a:r>
          </a:p>
          <a:p>
            <a:r>
              <a:rPr lang="en-US" dirty="0" smtClean="0"/>
              <a:t>Lesson #2 – Assessment FOR learning – students will exchange analogies with a peer to get feedback and fill in gaps in their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107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#3 – Assessment OF learning – teacher will assess the accuracy of their food digestion tables</a:t>
            </a:r>
          </a:p>
          <a:p>
            <a:r>
              <a:rPr lang="en-US" dirty="0" smtClean="0"/>
              <a:t>Lesson #4 – Assessment OF learning – teacher will assess their accessory organ chart for accuracy, and classroom participation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28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#5 – Assessment FOR learning – teacher will assess the students’ mind map for the number of connections, presentation, and accuracy.  They will use this to study for the test</a:t>
            </a:r>
          </a:p>
          <a:p>
            <a:r>
              <a:rPr lang="en-US" dirty="0" smtClean="0"/>
              <a:t>Lesson #6 – Assessment FOR learning – peers will complete a peer feedback form on the students presentations, based on information, engagement, and areas for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5719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Differentiated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#6 – Assessment OF learning – teacher will have students write a test based on organs, their functions, what is digested there, and problems with that organ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195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br>
              <a:rPr lang="en-US" dirty="0" smtClean="0"/>
            </a:br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Organs included in the digestive system are the mouth, esophagus, stomach, duodenum, small intestine, large intestine, colon, and anus</a:t>
            </a:r>
          </a:p>
          <a:p>
            <a:r>
              <a:rPr lang="en-US" dirty="0" smtClean="0"/>
              <a:t>Digestive system is a long tube that spans the entire body</a:t>
            </a:r>
          </a:p>
          <a:p>
            <a:r>
              <a:rPr lang="en-US" dirty="0" smtClean="0"/>
              <a:t>Digestive system connects to a multitude of other organ systems</a:t>
            </a:r>
            <a:endParaRPr lang="en-US" dirty="0"/>
          </a:p>
        </p:txBody>
      </p:sp>
      <p:pic>
        <p:nvPicPr>
          <p:cNvPr id="4" name="Picture 3" descr="digestive-system-23974146-s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712" y="0"/>
            <a:ext cx="2888288" cy="216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3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 of the Digestive System</a:t>
            </a:r>
            <a:endParaRPr lang="en-US" dirty="0"/>
          </a:p>
        </p:txBody>
      </p:sp>
      <p:pic>
        <p:nvPicPr>
          <p:cNvPr id="4" name="Content Placeholder 3" descr="digestive-system-23974146-sw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19" b="207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9259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#1: </a:t>
            </a:r>
            <a:r>
              <a:rPr lang="en-US" dirty="0" smtClean="0"/>
              <a:t>Introduction to the Digestive System</a:t>
            </a:r>
          </a:p>
          <a:p>
            <a:pPr lvl="1"/>
            <a:r>
              <a:rPr lang="en-US" dirty="0">
                <a:effectLst/>
              </a:rPr>
              <a:t>In this lesson, students will be introduced to the concept of the digestion system.  </a:t>
            </a:r>
            <a:endParaRPr lang="en-US" dirty="0" smtClean="0">
              <a:effectLst/>
            </a:endParaRPr>
          </a:p>
          <a:p>
            <a:pPr lvl="1"/>
            <a:r>
              <a:rPr lang="en-US" dirty="0" smtClean="0">
                <a:effectLst/>
              </a:rPr>
              <a:t>Brainstorming activity – functions and organs</a:t>
            </a:r>
          </a:p>
          <a:p>
            <a:pPr lvl="1"/>
            <a:r>
              <a:rPr lang="en-US" dirty="0" smtClean="0">
                <a:effectLst/>
              </a:rPr>
              <a:t>Create their own labeling diagram of organs and functions</a:t>
            </a:r>
            <a:endParaRPr lang="en-US" dirty="0">
              <a:effectLst/>
            </a:endParaRPr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51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#2: </a:t>
            </a:r>
            <a:r>
              <a:rPr lang="en-US" dirty="0" smtClean="0"/>
              <a:t>Organ Overview</a:t>
            </a:r>
          </a:p>
          <a:p>
            <a:pPr lvl="1"/>
            <a:r>
              <a:rPr lang="en-US" b="1" dirty="0" smtClean="0"/>
              <a:t>In this lesson, students will go into more depth about the different organs</a:t>
            </a:r>
          </a:p>
          <a:p>
            <a:pPr lvl="1"/>
            <a:r>
              <a:rPr lang="en-US" b="1" dirty="0" smtClean="0"/>
              <a:t>“One long tube” demonstration</a:t>
            </a:r>
          </a:p>
          <a:p>
            <a:pPr lvl="1"/>
            <a:r>
              <a:rPr lang="en-US" b="1" dirty="0" smtClean="0"/>
              <a:t>Students will create their own analogy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96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i="1" dirty="0" smtClean="0"/>
              <a:t>Lesson #3:</a:t>
            </a:r>
            <a:r>
              <a:rPr lang="en-US" dirty="0" smtClean="0"/>
              <a:t> Fluids in the Digestive System &amp; Physical and Chemical Digestion</a:t>
            </a:r>
          </a:p>
          <a:p>
            <a:pPr lvl="1"/>
            <a:r>
              <a:rPr lang="en-US" b="1" dirty="0" smtClean="0"/>
              <a:t>In this lesson, students </a:t>
            </a:r>
            <a:r>
              <a:rPr lang="en-US" b="1" dirty="0" smtClean="0"/>
              <a:t>will </a:t>
            </a:r>
            <a:r>
              <a:rPr lang="en-US" b="1" dirty="0" smtClean="0"/>
              <a:t>learn about the different fluids in the digestive system as well as physical vs. chemical digestion</a:t>
            </a:r>
          </a:p>
          <a:p>
            <a:pPr lvl="1"/>
            <a:r>
              <a:rPr lang="en-US" b="1" dirty="0" smtClean="0"/>
              <a:t>Teacher demonstration of physical vs. chemical digestion</a:t>
            </a:r>
          </a:p>
          <a:p>
            <a:pPr lvl="1"/>
            <a:r>
              <a:rPr lang="en-US" b="1" dirty="0" smtClean="0"/>
              <a:t>Students will complete chart of where and how each type of food (protein, fat, carbohydrates) are broken down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6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#4: </a:t>
            </a:r>
            <a:r>
              <a:rPr lang="en-US" dirty="0" smtClean="0"/>
              <a:t>Accessory Organs</a:t>
            </a:r>
          </a:p>
          <a:p>
            <a:pPr lvl="1"/>
            <a:r>
              <a:rPr lang="en-US" b="1" dirty="0" smtClean="0"/>
              <a:t>In this lesson, students will learn about the accessory organs to the digestive system</a:t>
            </a:r>
          </a:p>
          <a:p>
            <a:pPr lvl="1"/>
            <a:r>
              <a:rPr lang="en-US" b="1" dirty="0" smtClean="0"/>
              <a:t>Learning stations in 4 corners</a:t>
            </a:r>
          </a:p>
          <a:p>
            <a:pPr lvl="1"/>
            <a:r>
              <a:rPr lang="en-US" b="1" dirty="0" smtClean="0"/>
              <a:t>Students will complete a chart based on the research that they do during the learning stations activities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21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Sequence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Lesson #5: </a:t>
            </a:r>
            <a:r>
              <a:rPr lang="en-US" dirty="0" smtClean="0"/>
              <a:t> Other Systems that Connect</a:t>
            </a:r>
          </a:p>
          <a:p>
            <a:pPr lvl="1"/>
            <a:r>
              <a:rPr lang="en-US" b="1" dirty="0" smtClean="0"/>
              <a:t>In this lesson, students will learn about the other organ systems that have the biggest connections to the digestive system</a:t>
            </a:r>
          </a:p>
          <a:p>
            <a:pPr lvl="1"/>
            <a:r>
              <a:rPr lang="en-US" b="1" dirty="0" smtClean="0"/>
              <a:t>Ball and string activity</a:t>
            </a:r>
          </a:p>
          <a:p>
            <a:pPr lvl="1"/>
            <a:r>
              <a:rPr lang="en-US" b="1" dirty="0" smtClean="0"/>
              <a:t>Students will complete mind map</a:t>
            </a:r>
            <a:endParaRPr lang="en-US" b="1" dirty="0"/>
          </a:p>
        </p:txBody>
      </p:sp>
      <p:pic>
        <p:nvPicPr>
          <p:cNvPr id="4" name="Picture 3" descr="digesti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746" y="0"/>
            <a:ext cx="1981982" cy="292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54321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125</TotalTime>
  <Words>1002</Words>
  <Application>Microsoft Macintosh PowerPoint</Application>
  <PresentationFormat>On-screen Show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Sky</vt:lpstr>
      <vt:lpstr>Teaching the Concept of Digestion</vt:lpstr>
      <vt:lpstr>Background  Information</vt:lpstr>
      <vt:lpstr>Background Information</vt:lpstr>
      <vt:lpstr>Overview of the Digestive System</vt:lpstr>
      <vt:lpstr>Lesson Sequence</vt:lpstr>
      <vt:lpstr>Lesson Sequence</vt:lpstr>
      <vt:lpstr>Lesson Sequence</vt:lpstr>
      <vt:lpstr>Lesson Sequence</vt:lpstr>
      <vt:lpstr>Lesson Sequence</vt:lpstr>
      <vt:lpstr>Lesson Sequence</vt:lpstr>
      <vt:lpstr>Lesson Sequence</vt:lpstr>
      <vt:lpstr>Curriculum Expectations</vt:lpstr>
      <vt:lpstr>Central Idea</vt:lpstr>
      <vt:lpstr>Teaching Style</vt:lpstr>
      <vt:lpstr>Potential difficulties</vt:lpstr>
      <vt:lpstr>Potential Solutions!</vt:lpstr>
      <vt:lpstr>Potential Solutions!</vt:lpstr>
      <vt:lpstr>Safety</vt:lpstr>
      <vt:lpstr>Applications</vt:lpstr>
      <vt:lpstr>Differentiated Assessment</vt:lpstr>
      <vt:lpstr>Differentiated Assessment</vt:lpstr>
      <vt:lpstr>Differentiated Assessment</vt:lpstr>
      <vt:lpstr>Differentiated Assessment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the Concept of Digestion</dc:title>
  <dc:creator>Lesley Wright</dc:creator>
  <cp:lastModifiedBy>Lesley Wright</cp:lastModifiedBy>
  <cp:revision>20</cp:revision>
  <dcterms:created xsi:type="dcterms:W3CDTF">2011-11-16T13:13:30Z</dcterms:created>
  <dcterms:modified xsi:type="dcterms:W3CDTF">2011-11-18T13:41:45Z</dcterms:modified>
</cp:coreProperties>
</file>